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35"/>
  </p:notesMasterIdLst>
  <p:sldIdLst>
    <p:sldId id="432" r:id="rId4"/>
    <p:sldId id="434" r:id="rId5"/>
    <p:sldId id="435" r:id="rId6"/>
    <p:sldId id="451" r:id="rId7"/>
    <p:sldId id="455" r:id="rId8"/>
    <p:sldId id="456" r:id="rId9"/>
    <p:sldId id="457" r:id="rId10"/>
    <p:sldId id="458" r:id="rId11"/>
    <p:sldId id="459" r:id="rId12"/>
    <p:sldId id="460" r:id="rId13"/>
    <p:sldId id="462" r:id="rId14"/>
    <p:sldId id="463" r:id="rId15"/>
    <p:sldId id="464" r:id="rId16"/>
    <p:sldId id="465" r:id="rId17"/>
    <p:sldId id="466" r:id="rId18"/>
    <p:sldId id="461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50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3">
          <p15:clr>
            <a:srgbClr val="A4A3A4"/>
          </p15:clr>
        </p15:guide>
        <p15:guide id="2" orient="horz" pos="19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570" y="102"/>
      </p:cViewPr>
      <p:guideLst>
        <p:guide pos="3843"/>
        <p:guide orient="horz"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9144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792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827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375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481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455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936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196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9819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9609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3FCBD-2478-4DA3-8A2B-85FC5CC916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54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662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179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1113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134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3362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301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1726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2093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1318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709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717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272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595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231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199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: 圆角 6"/>
          <p:cNvSpPr/>
          <p:nvPr/>
        </p:nvSpPr>
        <p:spPr>
          <a:xfrm>
            <a:off x="975094" y="3429000"/>
            <a:ext cx="1972292" cy="443185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主讲教</a:t>
            </a:r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师：赵玥</a:t>
            </a: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4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4" grpId="0" animBg="1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“圆角矩形工具”，绘制一个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233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141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52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）的圆角矩形，将圆角半径设为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像素，使用快捷键【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】，调整大小和位置，然后复制一个并上下排列，最后添加图层蒙版，在工具栏中选择画笔工具，涂抹控制擦除，效果如图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6-4-8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8997" y="5001235"/>
            <a:ext cx="18902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6-4-8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装饰线条绘制</a:t>
            </a:r>
          </a:p>
        </p:txBody>
      </p:sp>
      <p:pic>
        <p:nvPicPr>
          <p:cNvPr id="16" name="图片 15" descr="屏幕截图 2024-12-16 093045"/>
          <p:cNvPicPr/>
          <p:nvPr/>
        </p:nvPicPr>
        <p:blipFill>
          <a:blip r:embed="rId4"/>
          <a:stretch>
            <a:fillRect/>
          </a:stretch>
        </p:blipFill>
        <p:spPr>
          <a:xfrm>
            <a:off x="3782637" y="3111788"/>
            <a:ext cx="2712720" cy="1631950"/>
          </a:xfrm>
          <a:prstGeom prst="rect">
            <a:avLst/>
          </a:prstGeom>
        </p:spPr>
      </p:pic>
      <p:pic>
        <p:nvPicPr>
          <p:cNvPr id="17" name="图片 16" descr="/Users/xdz/Desktop/截屏2025-01-15 15.27.53.png截屏2025-01-15 15.27.53"/>
          <p:cNvPicPr/>
          <p:nvPr/>
        </p:nvPicPr>
        <p:blipFill>
          <a:blip r:embed="rId5"/>
          <a:srcRect t="1864" b="1864"/>
          <a:stretch>
            <a:fillRect/>
          </a:stretch>
        </p:blipFill>
        <p:spPr>
          <a:xfrm>
            <a:off x="6495357" y="3111788"/>
            <a:ext cx="2112645" cy="164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62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阴影效果，选择椭圆选框工具，绘制一个黑色椭圆，对椭圆进行变形操作，将其压扁接近直线的极扁形状，选择【滤镜】，模糊中的【高斯模糊】将半径设为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。在复制一个椭圆，使用快捷键【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】，调整大小和位置，做出阴影的效果。如图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6-4-9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67493" y="5044479"/>
            <a:ext cx="18902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6-4-9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阴影效果制作</a:t>
            </a:r>
          </a:p>
        </p:txBody>
      </p:sp>
      <p:pic>
        <p:nvPicPr>
          <p:cNvPr id="16" name="图片 15" descr="屏幕截图 2024-12-16 094459"/>
          <p:cNvPicPr/>
          <p:nvPr/>
        </p:nvPicPr>
        <p:blipFill>
          <a:blip r:embed="rId4"/>
          <a:stretch>
            <a:fillRect/>
          </a:stretch>
        </p:blipFill>
        <p:spPr>
          <a:xfrm>
            <a:off x="3560242" y="2901226"/>
            <a:ext cx="5104765" cy="200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21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】，调整大小和位置。整体效果如图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1186" y="579262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6-4-10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整体效果</a:t>
            </a:r>
          </a:p>
        </p:txBody>
      </p:sp>
      <p:pic>
        <p:nvPicPr>
          <p:cNvPr id="16" name="图片 15" descr="/Users/xdz/Desktop/截屏2025-01-15 15.26.56.png截屏2025-01-15 15.26.56"/>
          <p:cNvPicPr/>
          <p:nvPr/>
        </p:nvPicPr>
        <p:blipFill>
          <a:blip r:embed="rId4"/>
          <a:srcRect t="628" b="628"/>
          <a:stretch>
            <a:fillRect/>
          </a:stretch>
        </p:blipFill>
        <p:spPr>
          <a:xfrm>
            <a:off x="3487478" y="1773498"/>
            <a:ext cx="2124710" cy="384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8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45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制作促销详情区。首先选择钢笔工具，选项栏选择“形状”，绘制如图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所示的两个不规则图形，单击“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”图层样式为其添加【渐变叠加】效果，渐变两色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）。随后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“自定形状工具”，填充设置为红色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），如果已有的形状里面没有图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7-4-12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中的图形，点击右上角的图标，在弹出的下拉列表中选择全部，从里面找到飘带图形。“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”图层样式为其添加【投影】效果，如图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1057" y="4865796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6-4-11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不规则图形渐变叠加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屏幕截图 2024-11-20 083736"/>
          <p:cNvPicPr/>
          <p:nvPr/>
        </p:nvPicPr>
        <p:blipFill>
          <a:blip r:embed="rId4"/>
          <a:stretch>
            <a:fillRect/>
          </a:stretch>
        </p:blipFill>
        <p:spPr>
          <a:xfrm>
            <a:off x="2715779" y="3536282"/>
            <a:ext cx="2449195" cy="1289050"/>
          </a:xfrm>
          <a:prstGeom prst="rect">
            <a:avLst/>
          </a:prstGeom>
        </p:spPr>
      </p:pic>
      <p:pic>
        <p:nvPicPr>
          <p:cNvPr id="17" name="图片 16" descr="屏幕截图 2024-11-20 083848"/>
          <p:cNvPicPr/>
          <p:nvPr/>
        </p:nvPicPr>
        <p:blipFill>
          <a:blip r:embed="rId5"/>
          <a:srcRect l="1503"/>
          <a:stretch>
            <a:fillRect/>
          </a:stretch>
        </p:blipFill>
        <p:spPr>
          <a:xfrm>
            <a:off x="5612109" y="3539457"/>
            <a:ext cx="2580640" cy="128587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612109" y="4944725"/>
            <a:ext cx="2069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6-4-12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飘带图形效果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" name="图片 19" descr="屏幕截图 2024-11-20 085353"/>
          <p:cNvPicPr/>
          <p:nvPr/>
        </p:nvPicPr>
        <p:blipFill>
          <a:blip r:embed="rId6"/>
          <a:srcRect r="33527" b="15365"/>
          <a:stretch>
            <a:fillRect/>
          </a:stretch>
        </p:blipFill>
        <p:spPr>
          <a:xfrm>
            <a:off x="8851669" y="3076040"/>
            <a:ext cx="2651760" cy="24466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287434" y="5559373"/>
            <a:ext cx="3714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4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6-4-13</a:t>
            </a:r>
            <a:r>
              <a:rPr lang="zh-CN" altLang="zh-CN" sz="1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添加【投影】效果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62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选择钢笔工具，在形状上绘制波浪，然后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文字工具”，在波浪上输入相应的文字，“限时抢购 先到先得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点”，颜色为橙色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179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），并为其添加【描边】和【投影】效果如图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 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9513" y="503908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6-4-14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添加文字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屏幕截图 2024-11-20 085252"/>
          <p:cNvPicPr/>
          <p:nvPr/>
        </p:nvPicPr>
        <p:blipFill>
          <a:blip r:embed="rId4"/>
          <a:stretch>
            <a:fillRect/>
          </a:stretch>
        </p:blipFill>
        <p:spPr>
          <a:xfrm>
            <a:off x="4143115" y="3249855"/>
            <a:ext cx="3373755" cy="159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1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制作文件夹的图层，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圆角矩形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工具，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填充设置为橙色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255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167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），绘制一个圆角矩形。使用快捷键【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】对其大小和位置进行调整，随后用钢笔工具绘制一个天猫图形，在形状里找到王冠的形状，效果如图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所示。最后在绘制一个圆角矩形，填充为白色，并利用钢笔工具减去顶层形状进行删减，填上相应文字，效果如图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3036" y="537452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6-4-15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天猫图形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屏幕截图 2024-12-16 123153"/>
          <p:cNvPicPr/>
          <p:nvPr/>
        </p:nvPicPr>
        <p:blipFill>
          <a:blip r:embed="rId4"/>
          <a:stretch>
            <a:fillRect/>
          </a:stretch>
        </p:blipFill>
        <p:spPr>
          <a:xfrm>
            <a:off x="3350188" y="3433660"/>
            <a:ext cx="2446655" cy="1593850"/>
          </a:xfrm>
          <a:prstGeom prst="rect">
            <a:avLst/>
          </a:prstGeom>
        </p:spPr>
      </p:pic>
      <p:pic>
        <p:nvPicPr>
          <p:cNvPr id="17" name="图片 16" descr="屏幕截图 2024-12-16 125016"/>
          <p:cNvPicPr/>
          <p:nvPr/>
        </p:nvPicPr>
        <p:blipFill>
          <a:blip r:embed="rId5"/>
          <a:stretch>
            <a:fillRect/>
          </a:stretch>
        </p:blipFill>
        <p:spPr>
          <a:xfrm>
            <a:off x="6142297" y="2899469"/>
            <a:ext cx="2451100" cy="236474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087225" y="5374527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6-4-16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文件夹图层与促销文案</a:t>
            </a:r>
          </a:p>
        </p:txBody>
      </p:sp>
    </p:spTree>
    <p:extLst>
      <p:ext uri="{BB962C8B-B14F-4D97-AF65-F5344CB8AC3E}">
        <p14:creationId xmlns:p14="http://schemas.microsoft.com/office/powerpoint/2010/main" val="57710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21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选择圆角矩形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工具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，绘制一个圆角矩形，在“图层”面板中设置其图层样式为“斜面和浮雕”“投影”效果。继续输入其他优惠文字信息。效果如图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6-4-17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2734" y="5094355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6-4-17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促销活动页面</a:t>
            </a:r>
          </a:p>
        </p:txBody>
      </p:sp>
      <p:pic>
        <p:nvPicPr>
          <p:cNvPr id="16" name="图片 15" descr="屏幕截图 2024-12-16 125529"/>
          <p:cNvPicPr/>
          <p:nvPr/>
        </p:nvPicPr>
        <p:blipFill>
          <a:blip r:embed="rId4"/>
          <a:stretch>
            <a:fillRect/>
          </a:stretch>
        </p:blipFill>
        <p:spPr>
          <a:xfrm>
            <a:off x="4800369" y="2485728"/>
            <a:ext cx="2524760" cy="252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9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5133" y="723999"/>
            <a:ext cx="6257434" cy="5552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制作搭配购买页面。首先制作该区域页面小标，填充背景色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“横排文字工具”，输入文字标题“搭配购买”，设置文字颜色为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255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175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“椭圆工具”，绘制一个圆形，然后选择描边，将宽度设为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像素，颜色设为黄色，得到一个只有描边的圆，按快捷键【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】再复制三个，使用快捷键【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Ctrl+E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】进行合并。就得到了葫芦状的形状。效果如图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6-4-18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“自定义形状工具”，选项栏“形状”选择“叶子”绘制一个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255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175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）的叶子图形。效果如图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6-4-18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，绘制一个圆角矩形，打击“文件”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|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“打开”命令，在弹出的“打开”对话框中选择素材存储的位置，将素材图像拖入图像窗口中。继续输入文字信息，如图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6-4-19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所示，将图层选中，使用快捷键【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】建组并复制，完成另外一张优惠券制作。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8270064" y="3171156"/>
            <a:ext cx="24275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6-4-18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搭配购买小标制作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截屏2025-01-13 17.59.44"/>
          <p:cNvPicPr/>
          <p:nvPr/>
        </p:nvPicPr>
        <p:blipFill>
          <a:blip r:embed="rId4"/>
          <a:stretch>
            <a:fillRect/>
          </a:stretch>
        </p:blipFill>
        <p:spPr>
          <a:xfrm>
            <a:off x="8270064" y="1245371"/>
            <a:ext cx="2430145" cy="18529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flipH="1">
            <a:off x="8342291" y="5789709"/>
            <a:ext cx="2355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6-4-19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搭配购买优惠展示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" name="图片 18" descr="/Users/xdz/Desktop/截屏2025-01-13 18.04.33.png截屏2025-01-13 18.04.33"/>
          <p:cNvPicPr/>
          <p:nvPr/>
        </p:nvPicPr>
        <p:blipFill>
          <a:blip r:embed="rId5"/>
          <a:srcRect t="527" b="527"/>
          <a:stretch>
            <a:fillRect/>
          </a:stretch>
        </p:blipFill>
        <p:spPr>
          <a:xfrm>
            <a:off x="8267477" y="3814345"/>
            <a:ext cx="2430145" cy="182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4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87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制作产品属性部分，复制小标，填充背景色为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），文字标题“产品属性”，叶子、葫芦图形颜色改为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）。选择圆角矩形工具，绘制两个矩形，设置描边。使用快捷键【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】合并，选中上方制作的圆角矩形图层，按快捷键【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】复制图层，设置填充颜色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），打开“文件”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|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“打开”命令，在弹出的“打开”对话框中选择素材存储的位置，将素材图像拖入图像窗口中。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“直线工具”，绘制一条直线，快捷键【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】复制多个，最后输入文字信息，如图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1186" y="5792624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6-4-20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产品属性信息呈现</a:t>
            </a:r>
          </a:p>
        </p:txBody>
      </p:sp>
      <p:pic>
        <p:nvPicPr>
          <p:cNvPr id="16" name="图片 15" descr="截屏2025-01-13 18.01.14"/>
          <p:cNvPicPr/>
          <p:nvPr/>
        </p:nvPicPr>
        <p:blipFill>
          <a:blip r:embed="rId4"/>
          <a:stretch>
            <a:fillRect/>
          </a:stretch>
        </p:blipFill>
        <p:spPr>
          <a:xfrm>
            <a:off x="3350188" y="3885394"/>
            <a:ext cx="1697355" cy="1800225"/>
          </a:xfrm>
          <a:prstGeom prst="rect">
            <a:avLst/>
          </a:prstGeom>
        </p:spPr>
      </p:pic>
      <p:pic>
        <p:nvPicPr>
          <p:cNvPr id="17" name="图片 16" descr="截屏2025-01-13 18.02.01"/>
          <p:cNvPicPr/>
          <p:nvPr/>
        </p:nvPicPr>
        <p:blipFill>
          <a:blip r:embed="rId5"/>
          <a:stretch>
            <a:fillRect/>
          </a:stretch>
        </p:blipFill>
        <p:spPr>
          <a:xfrm>
            <a:off x="5228272" y="3885393"/>
            <a:ext cx="1735455" cy="1800225"/>
          </a:xfrm>
          <a:prstGeom prst="rect">
            <a:avLst/>
          </a:prstGeom>
        </p:spPr>
      </p:pic>
      <p:pic>
        <p:nvPicPr>
          <p:cNvPr id="19" name="图片 18" descr="/Users/xdz/Desktop/截屏2025-01-13 18.05.28.png截屏2025-01-13 18.05.28"/>
          <p:cNvPicPr/>
          <p:nvPr/>
        </p:nvPicPr>
        <p:blipFill>
          <a:blip r:embed="rId6"/>
          <a:srcRect l="265" r="265"/>
          <a:stretch>
            <a:fillRect/>
          </a:stretch>
        </p:blipFill>
        <p:spPr>
          <a:xfrm>
            <a:off x="7144456" y="3885393"/>
            <a:ext cx="163576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8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44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制作产品卖点页面，选择圆角矩形工具，绘制两个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）的圆角矩形，设置描边，使用快捷键【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】合并。然后选中上方制作的圆角矩形图层，按快捷键【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】复制图层，设置填充。导入图片，单击“图层”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|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“创建剪切蒙版”命令，此处请注意，图片图层在上，圆角矩形在下，创建剪贴蒙版，效果如图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所示，将图层选中并使用快捷键【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】建组并复制，完成另外二部分制作。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9559" y="6008067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6-4-21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产品卖点罗列展示</a:t>
            </a:r>
          </a:p>
        </p:txBody>
      </p:sp>
      <p:pic>
        <p:nvPicPr>
          <p:cNvPr id="16" name="图片 15" descr="/Users/xdz/Desktop/截屏2025-01-13 18.09.45.png截屏2025-01-13 18.09.45"/>
          <p:cNvPicPr/>
          <p:nvPr/>
        </p:nvPicPr>
        <p:blipFill>
          <a:blip r:embed="rId4"/>
          <a:srcRect t="188" b="188"/>
          <a:stretch>
            <a:fillRect/>
          </a:stretch>
        </p:blipFill>
        <p:spPr>
          <a:xfrm>
            <a:off x="4829549" y="3073398"/>
            <a:ext cx="2183765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1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005018322729647_b"/>
          <p:cNvPicPr>
            <a:picLocks noChangeAspect="1"/>
          </p:cNvPicPr>
          <p:nvPr/>
        </p:nvPicPr>
        <p:blipFill>
          <a:blip r:embed="rId4"/>
          <a:srcRect r="3363" b="4645"/>
          <a:stretch>
            <a:fillRect/>
          </a:stretch>
        </p:blipFill>
        <p:spPr>
          <a:xfrm>
            <a:off x="4281170" y="1244600"/>
            <a:ext cx="3860165" cy="2466975"/>
          </a:xfrm>
          <a:prstGeom prst="roundRect">
            <a:avLst/>
          </a:prstGeom>
          <a:ln w="28575">
            <a:solidFill>
              <a:schemeClr val="bg1"/>
            </a:solidFill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75" name="矩形 90"/>
          <p:cNvSpPr/>
          <p:nvPr/>
        </p:nvSpPr>
        <p:spPr>
          <a:xfrm>
            <a:off x="-37673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-1" fmla="*/ 0 w 12254953"/>
              <a:gd name="connsiteY0-2" fmla="*/ 0 h 2183753"/>
              <a:gd name="connsiteX1-3" fmla="*/ 5904086 w 12254953"/>
              <a:gd name="connsiteY1-4" fmla="*/ 998 h 2183753"/>
              <a:gd name="connsiteX2-5" fmla="*/ 12254953 w 12254953"/>
              <a:gd name="connsiteY2-6" fmla="*/ 0 h 2183753"/>
              <a:gd name="connsiteX3-7" fmla="*/ 12254953 w 12254953"/>
              <a:gd name="connsiteY3-8" fmla="*/ 2183753 h 2183753"/>
              <a:gd name="connsiteX4-9" fmla="*/ 0 w 12254953"/>
              <a:gd name="connsiteY4-10" fmla="*/ 2183753 h 2183753"/>
              <a:gd name="connsiteX5" fmla="*/ 0 w 12254953"/>
              <a:gd name="connsiteY5" fmla="*/ 0 h 2183753"/>
              <a:gd name="connsiteX0-11" fmla="*/ 0 w 12254953"/>
              <a:gd name="connsiteY0-12" fmla="*/ 2631 h 2186384"/>
              <a:gd name="connsiteX1-13" fmla="*/ 5904086 w 12254953"/>
              <a:gd name="connsiteY1-14" fmla="*/ 3629 h 2186384"/>
              <a:gd name="connsiteX2-15" fmla="*/ 6346772 w 12254953"/>
              <a:gd name="connsiteY2-16" fmla="*/ 0 h 2186384"/>
              <a:gd name="connsiteX3-17" fmla="*/ 12254953 w 12254953"/>
              <a:gd name="connsiteY3-18" fmla="*/ 2631 h 2186384"/>
              <a:gd name="connsiteX4-19" fmla="*/ 12254953 w 12254953"/>
              <a:gd name="connsiteY4-20" fmla="*/ 2186384 h 2186384"/>
              <a:gd name="connsiteX5-21" fmla="*/ 0 w 12254953"/>
              <a:gd name="connsiteY5-22" fmla="*/ 2186384 h 2186384"/>
              <a:gd name="connsiteX6" fmla="*/ 0 w 12254953"/>
              <a:gd name="connsiteY6" fmla="*/ 2631 h 2186384"/>
              <a:gd name="connsiteX0-23" fmla="*/ 0 w 12254953"/>
              <a:gd name="connsiteY0-24" fmla="*/ 2631 h 2186384"/>
              <a:gd name="connsiteX1-25" fmla="*/ 5904086 w 12254953"/>
              <a:gd name="connsiteY1-26" fmla="*/ 3629 h 2186384"/>
              <a:gd name="connsiteX2-27" fmla="*/ 6118172 w 12254953"/>
              <a:gd name="connsiteY2-28" fmla="*/ 0 h 2186384"/>
              <a:gd name="connsiteX3-29" fmla="*/ 6346772 w 12254953"/>
              <a:gd name="connsiteY3-30" fmla="*/ 0 h 2186384"/>
              <a:gd name="connsiteX4-31" fmla="*/ 12254953 w 12254953"/>
              <a:gd name="connsiteY4-32" fmla="*/ 2631 h 2186384"/>
              <a:gd name="connsiteX5-33" fmla="*/ 12254953 w 12254953"/>
              <a:gd name="connsiteY5-34" fmla="*/ 2186384 h 2186384"/>
              <a:gd name="connsiteX6-35" fmla="*/ 0 w 12254953"/>
              <a:gd name="connsiteY6-36" fmla="*/ 2186384 h 2186384"/>
              <a:gd name="connsiteX7" fmla="*/ 0 w 12254953"/>
              <a:gd name="connsiteY7" fmla="*/ 2631 h 2186384"/>
              <a:gd name="connsiteX0-37" fmla="*/ 0 w 12254953"/>
              <a:gd name="connsiteY0-38" fmla="*/ 2631 h 2186384"/>
              <a:gd name="connsiteX1-39" fmla="*/ 5904086 w 12254953"/>
              <a:gd name="connsiteY1-40" fmla="*/ 3629 h 2186384"/>
              <a:gd name="connsiteX2-41" fmla="*/ 6132686 w 12254953"/>
              <a:gd name="connsiteY2-42" fmla="*/ 399143 h 2186384"/>
              <a:gd name="connsiteX3-43" fmla="*/ 6346772 w 12254953"/>
              <a:gd name="connsiteY3-44" fmla="*/ 0 h 2186384"/>
              <a:gd name="connsiteX4-45" fmla="*/ 12254953 w 12254953"/>
              <a:gd name="connsiteY4-46" fmla="*/ 2631 h 2186384"/>
              <a:gd name="connsiteX5-47" fmla="*/ 12254953 w 12254953"/>
              <a:gd name="connsiteY5-48" fmla="*/ 2186384 h 2186384"/>
              <a:gd name="connsiteX6-49" fmla="*/ 0 w 12254953"/>
              <a:gd name="connsiteY6-50" fmla="*/ 2186384 h 2186384"/>
              <a:gd name="connsiteX7-51" fmla="*/ 0 w 12254953"/>
              <a:gd name="connsiteY7-52" fmla="*/ 2631 h 2186384"/>
              <a:gd name="connsiteX0-53" fmla="*/ 0 w 12254953"/>
              <a:gd name="connsiteY0-54" fmla="*/ 2631 h 2186384"/>
              <a:gd name="connsiteX1-55" fmla="*/ 5904086 w 12254953"/>
              <a:gd name="connsiteY1-56" fmla="*/ 3629 h 2186384"/>
              <a:gd name="connsiteX2-57" fmla="*/ 6132686 w 12254953"/>
              <a:gd name="connsiteY2-58" fmla="*/ 320054 h 2186384"/>
              <a:gd name="connsiteX3-59" fmla="*/ 6346772 w 12254953"/>
              <a:gd name="connsiteY3-60" fmla="*/ 0 h 2186384"/>
              <a:gd name="connsiteX4-61" fmla="*/ 12254953 w 12254953"/>
              <a:gd name="connsiteY4-62" fmla="*/ 2631 h 2186384"/>
              <a:gd name="connsiteX5-63" fmla="*/ 12254953 w 12254953"/>
              <a:gd name="connsiteY5-64" fmla="*/ 2186384 h 2186384"/>
              <a:gd name="connsiteX6-65" fmla="*/ 0 w 12254953"/>
              <a:gd name="connsiteY6-66" fmla="*/ 2186384 h 2186384"/>
              <a:gd name="connsiteX7-67" fmla="*/ 0 w 12254953"/>
              <a:gd name="connsiteY7-68" fmla="*/ 2631 h 21863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570737" y="3313131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198478" y="2459952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198603" y="3630382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645934" y="285529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646018" y="1087834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9200278" y="208644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4" name=" 184"/>
          <p:cNvSpPr/>
          <p:nvPr/>
        </p:nvSpPr>
        <p:spPr>
          <a:xfrm>
            <a:off x="4337685" y="304800"/>
            <a:ext cx="3747770" cy="37477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4007D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90850" y="3585917"/>
            <a:ext cx="505983" cy="505983"/>
          </a:xfrm>
          <a:prstGeom prst="ellipse">
            <a:avLst/>
          </a:prstGeom>
          <a:solidFill>
            <a:srgbClr val="D6CF7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213100" y="993187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2553" y="183371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6163" y="2080222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2553" y="3523446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PA_文本框 3"/>
          <p:cNvSpPr txBox="1"/>
          <p:nvPr>
            <p:custDataLst>
              <p:tags r:id="rId1"/>
            </p:custDataLst>
          </p:nvPr>
        </p:nvSpPr>
        <p:spPr>
          <a:xfrm>
            <a:off x="2185506" y="4944008"/>
            <a:ext cx="786447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项目</a:t>
            </a:r>
            <a:r>
              <a:rPr lang="zh-CN" altLang="en-US" sz="4400" b="1" kern="2200" spc="600" smtClean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六 任</a:t>
            </a:r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务四</a:t>
            </a: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4719083" y="5722051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 eaLnBrk="1" hangingPunct="1"/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酸梅汤详情页设计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7973222" y="1498950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32" name="图片 31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82" grpId="0" bldLvl="0" animBg="1"/>
      <p:bldP spid="85" grpId="0" bldLvl="0" animBg="1"/>
      <p:bldP spid="86" grpId="0" bldLvl="0" animBg="1"/>
      <p:bldP spid="88" grpId="0" bldLvl="0" animBg="1"/>
      <p:bldP spid="89" grpId="0" bldLvl="0" animBg="1"/>
      <p:bldP spid="90" grpId="0" bldLvl="0" animBg="1"/>
      <p:bldP spid="184" grpId="0" bldLvl="0" animBg="1"/>
      <p:bldP spid="83" grpId="0" bldLvl="0" animBg="1"/>
      <p:bldP spid="81" grpId="0" bldLvl="0" animBg="1"/>
      <p:bldP spid="5" grpId="0" bldLvl="0" animBg="1"/>
      <p:bldP spid="10" grpId="0" bldLvl="0" animBg="1"/>
      <p:bldP spid="11" grpId="0" bldLvl="0" animBg="1"/>
      <p:bldP spid="14" grpId="0" bldLvl="0" animBg="1"/>
      <p:bldP spid="15" grpId="0"/>
      <p:bldP spid="8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60127"/>
            <a:ext cx="11012285" cy="245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制作产品特点页面，把前面图层的小标进行复制，填充背景色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，绘制两个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）的圆角矩形，设置描边，使用快捷键【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】合并。然后选中上方制作的圆角矩形图层，按快捷键【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】复制图层，设置填充。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导入图片，单击“图层”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|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“创建剪切蒙版”命令，效果如图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所示，将图层选中，使用快捷键【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】建组并复制，完成另外二部分制作。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3157" y="6188127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6-4-22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产品特点页面效果展示</a:t>
            </a:r>
          </a:p>
        </p:txBody>
      </p:sp>
      <p:pic>
        <p:nvPicPr>
          <p:cNvPr id="16" name="图片 15" descr="/Users/xdz/Desktop/截屏2025-01-13 18.10.12.png截屏2025-01-13 18.10.12"/>
          <p:cNvPicPr/>
          <p:nvPr/>
        </p:nvPicPr>
        <p:blipFill>
          <a:blip r:embed="rId4"/>
          <a:srcRect t="211" b="211"/>
          <a:stretch>
            <a:fillRect/>
          </a:stretch>
        </p:blipFill>
        <p:spPr>
          <a:xfrm>
            <a:off x="6938327" y="3186395"/>
            <a:ext cx="2155825" cy="29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77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45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制作产品卖点，把前面图层的小标进行复制，背景设计三色渐变效果，填充渐变为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172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82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172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82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所示。选择矩形选框工具，绘制一个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）的矩形，然后设计光影效果，选择椭圆选框工具，绘制一个白色椭圆，对椭圆进行变形操作，将其压扁接近直线的极扁形状，选择【滤镜】，模糊中的【高斯模糊】将半径设为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。复制多个椭圆，使用快捷键【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】，调整大小和位置，设置不同的透明度，做出光影的效果。效果如图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4825" y="4694917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6-4-23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制作卖点</a:t>
            </a:r>
          </a:p>
        </p:txBody>
      </p:sp>
      <p:pic>
        <p:nvPicPr>
          <p:cNvPr id="16" name="图片 15" descr="截屏2025-01-13 18.02.28"/>
          <p:cNvPicPr/>
          <p:nvPr/>
        </p:nvPicPr>
        <p:blipFill>
          <a:blip r:embed="rId4"/>
          <a:stretch>
            <a:fillRect/>
          </a:stretch>
        </p:blipFill>
        <p:spPr>
          <a:xfrm>
            <a:off x="1263694" y="3889581"/>
            <a:ext cx="4679950" cy="73787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933412" y="6093021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6-4-24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光影效果</a:t>
            </a:r>
          </a:p>
        </p:txBody>
      </p:sp>
      <p:pic>
        <p:nvPicPr>
          <p:cNvPr id="19" name="图片 18" descr="屏幕截图 2024-12-12 215233"/>
          <p:cNvPicPr/>
          <p:nvPr/>
        </p:nvPicPr>
        <p:blipFill>
          <a:blip r:embed="rId5"/>
          <a:stretch>
            <a:fillRect/>
          </a:stretch>
        </p:blipFill>
        <p:spPr>
          <a:xfrm>
            <a:off x="6334335" y="3497381"/>
            <a:ext cx="4679950" cy="256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0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45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“横排文字工具”，输入相应的文字“真材实料原果熬制无惧油腻”，设置字体为“微软雅黑”，样式为“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点”。颜色为黄色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232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159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）。单击“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”图层样式为其添加【描边】和【投影】效果。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0229" y="5854179"/>
            <a:ext cx="2069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6-4-25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完成卖点制作</a:t>
            </a:r>
          </a:p>
        </p:txBody>
      </p:sp>
      <p:pic>
        <p:nvPicPr>
          <p:cNvPr id="16" name="图片 15" descr="/Users/xdz/Desktop/截屏2025-01-13 18.11.05.png截屏2025-01-13 18.11.05"/>
          <p:cNvPicPr/>
          <p:nvPr/>
        </p:nvPicPr>
        <p:blipFill>
          <a:blip r:embed="rId4"/>
          <a:srcRect l="167" r="167"/>
          <a:stretch>
            <a:fillRect/>
          </a:stretch>
        </p:blipFill>
        <p:spPr>
          <a:xfrm>
            <a:off x="4188196" y="3114591"/>
            <a:ext cx="1868170" cy="304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7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4546" y="1065339"/>
            <a:ext cx="6467300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制作品牌故事页面，复制小标，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“圆角矩形工具”，绘制两个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）的圆角矩形，设置描边，使用快捷键【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】合并。然后选中上方制作的圆角矩形图层，按快捷键【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】复制图层，设置填充白色。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】，调整大小和位置。点击图片添加图层蒙版，透明度为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40%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“横排文字工具”，输入品牌故事的文本内容：“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XX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饮品是一家经营乳品饮料类目的网店，主要推广的产品“冰峰酸梅汤”，酸甜可口，解辣解腻深得消费者的喜爱，我们以品质为傲，为您提供卓越购物体验。”，样式为“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点”，填充颜色为黑色。如图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2092" y="3993599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6-4-26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品牌故事介绍</a:t>
            </a:r>
          </a:p>
        </p:txBody>
      </p:sp>
      <p:pic>
        <p:nvPicPr>
          <p:cNvPr id="19" name="图片 18" descr="/Users/xdz/Desktop/截屏2025-01-13 18.11.30.png截屏2025-01-13 18.11.30"/>
          <p:cNvPicPr/>
          <p:nvPr/>
        </p:nvPicPr>
        <p:blipFill>
          <a:blip r:embed="rId4"/>
          <a:srcRect t="485" b="485"/>
          <a:stretch>
            <a:fillRect/>
          </a:stretch>
        </p:blipFill>
        <p:spPr>
          <a:xfrm>
            <a:off x="8376389" y="1833329"/>
            <a:ext cx="2095500" cy="216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876" y="577848"/>
            <a:ext cx="66867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zh-CN" altLang="en-US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制作适用人群页面，复制小标，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“椭圆选框工具”，绘制一个圆形，然后右键选择描边，将宽度设为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像素，颜色设为白色，得到一个只有描边的圆，按住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Ctrl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键点击图层，得到选区，选择渐变工具，设为前景色到透明减免，前景色为红色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），选项栏选择线性渐变，在选区内从左往右拉，得到半弧透明效果。效果如图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6-4-27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6000">
              <a:lnSpc>
                <a:spcPct val="150000"/>
              </a:lnSpc>
            </a:pP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“椭圆工具”，按住【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Alt+Shift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】绘制一个小圆圈，设置“填充”和“描边”。选择渐变工具，在设置填充色为橙色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250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172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61 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），选项栏中选择镜像渐变，在小圆圈内拉出光球效果。效果如图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6-4-28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lvl="0" indent="306000">
              <a:lnSpc>
                <a:spcPct val="150000"/>
              </a:lnSpc>
            </a:pP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“椭圆工具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，在画布上绘制一个椭圆，填充颜色为白色。选择“文件”菜单中的“打开”选项导入图片，使用快捷键【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】，调整大小和位置。点击图片添加图层蒙版，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“圆角矩形工具”，绘制一个圆角矩形，设置“填充”和“描边”。单击“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”图层样式为其添加【颜色叠加】效果。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“横排文字工具”，输入相应的文字内容。效果如图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6-4-29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zh-CN" altLang="zh-CN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9644" y="2988967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6-4-27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背景和半圆绘制</a:t>
            </a:r>
          </a:p>
        </p:txBody>
      </p:sp>
      <p:pic>
        <p:nvPicPr>
          <p:cNvPr id="17" name="图片 16" descr="/Users/xdz/Desktop/截屏2025-01-13 18.32.04.png截屏2025-01-13 18.32.04"/>
          <p:cNvPicPr/>
          <p:nvPr/>
        </p:nvPicPr>
        <p:blipFill>
          <a:blip r:embed="rId4"/>
          <a:srcRect t="331" b="331"/>
          <a:stretch>
            <a:fillRect/>
          </a:stretch>
        </p:blipFill>
        <p:spPr>
          <a:xfrm>
            <a:off x="7741203" y="964419"/>
            <a:ext cx="1700347" cy="1962105"/>
          </a:xfrm>
          <a:prstGeom prst="rect">
            <a:avLst/>
          </a:prstGeom>
        </p:spPr>
      </p:pic>
      <p:pic>
        <p:nvPicPr>
          <p:cNvPr id="18" name="图片 17" descr="/Users/xdz/Desktop/截屏2025-01-13 18.32.45.png截屏2025-01-13 18.32.45"/>
          <p:cNvPicPr/>
          <p:nvPr/>
        </p:nvPicPr>
        <p:blipFill>
          <a:blip r:embed="rId5"/>
          <a:srcRect t="13" b="13"/>
          <a:stretch>
            <a:fillRect/>
          </a:stretch>
        </p:blipFill>
        <p:spPr>
          <a:xfrm>
            <a:off x="10038610" y="964419"/>
            <a:ext cx="1705983" cy="196810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123636" y="2988967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6-4-28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圆点绘制</a:t>
            </a:r>
          </a:p>
        </p:txBody>
      </p:sp>
      <p:pic>
        <p:nvPicPr>
          <p:cNvPr id="20" name="图片 19" descr="/Users/xdz/Desktop/截屏2025-01-13 18.12.01.png截屏2025-01-13 18.12.01"/>
          <p:cNvPicPr/>
          <p:nvPr/>
        </p:nvPicPr>
        <p:blipFill>
          <a:blip r:embed="rId6"/>
          <a:srcRect t="455" b="455"/>
          <a:stretch>
            <a:fillRect/>
          </a:stretch>
        </p:blipFill>
        <p:spPr>
          <a:xfrm>
            <a:off x="8452561" y="3310525"/>
            <a:ext cx="2510790" cy="287972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619427" y="6210287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6-4-29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使用人群信息展示</a:t>
            </a:r>
          </a:p>
        </p:txBody>
      </p:sp>
    </p:spTree>
    <p:extLst>
      <p:ext uri="{BB962C8B-B14F-4D97-AF65-F5344CB8AC3E}">
        <p14:creationId xmlns:p14="http://schemas.microsoft.com/office/powerpoint/2010/main" val="91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制作买家须知页面，复制小标，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“圆角矩形工具”，在画布上绘制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219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219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219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）的五个圆角矩形，选择“文件”菜单中的“打开”选项导入图片，使用快捷键【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】，调整大小和位置。点击图片添加图层蒙版，设置不透明度为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45%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，重复此步骤，为每个圆角矩形都添加一个圆形蒙版。效果如图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“自定义形状工具”，在选项栏中选择“形状”找到“小车子”和“盾标”的形状。使用快捷键【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“直线工具”，绘制一条直线，在选项栏中设置直线粗细为“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”像素。使用快捷键【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】复制操作。</a:t>
            </a:r>
          </a:p>
          <a:p>
            <a:pPr lvl="0" indent="306000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2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绘制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状图形，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“椭圆选框工具”，绘制一个圆形，然后右键选择描边，将宽度设为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像素，颜色设为黑色，得到一个只有描边的圆，选中形状图形，添加矢量蒙版。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，输入相应文字，设置字体为“微软雅黑”，样式为“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0762" y="5518256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6-4-30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买家须知框架</a:t>
            </a:r>
          </a:p>
        </p:txBody>
      </p:sp>
      <p:pic>
        <p:nvPicPr>
          <p:cNvPr id="17" name="图片 16" descr="/Users/xdz/Desktop/截屏2025-01-13 18.33.42.png截屏2025-01-13 18.33.42"/>
          <p:cNvPicPr/>
          <p:nvPr/>
        </p:nvPicPr>
        <p:blipFill>
          <a:blip r:embed="rId4"/>
          <a:srcRect l="431" r="431"/>
          <a:stretch>
            <a:fillRect/>
          </a:stretch>
        </p:blipFill>
        <p:spPr>
          <a:xfrm>
            <a:off x="3900660" y="2663449"/>
            <a:ext cx="1880235" cy="2818130"/>
          </a:xfrm>
          <a:prstGeom prst="rect">
            <a:avLst/>
          </a:prstGeom>
        </p:spPr>
      </p:pic>
      <p:pic>
        <p:nvPicPr>
          <p:cNvPr id="18" name="图片 17" descr="/Users/xdz/Desktop/截屏2025-01-13 18.12.28.png截屏2025-01-13 18.12.28"/>
          <p:cNvPicPr/>
          <p:nvPr/>
        </p:nvPicPr>
        <p:blipFill>
          <a:blip r:embed="rId5"/>
          <a:srcRect l="353" r="353"/>
          <a:stretch>
            <a:fillRect/>
          </a:stretch>
        </p:blipFill>
        <p:spPr>
          <a:xfrm>
            <a:off x="6219454" y="2663449"/>
            <a:ext cx="1871345" cy="28149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045594" y="5518255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6-4-31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买家须知内容填充</a:t>
            </a:r>
          </a:p>
        </p:txBody>
      </p:sp>
    </p:spTree>
    <p:extLst>
      <p:ext uri="{BB962C8B-B14F-4D97-AF65-F5344CB8AC3E}">
        <p14:creationId xmlns:p14="http://schemas.microsoft.com/office/powerpoint/2010/main" val="95877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6" y="1272639"/>
            <a:ext cx="5769032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制作防诈骗公告页面，复制小标，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输入正文：</a:t>
            </a:r>
          </a:p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1. 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因产品质量问题需下载软件退货的不要相信，这是诈骗</a:t>
            </a:r>
          </a:p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2. 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因客服或运营误操作产生的扣费，需联系银行客服绑定消费渠道进行退款的 不要相信，这是诈骗。</a:t>
            </a:r>
          </a:p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3. 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您的快递不慎被快递小哥弄丢需下载软件退货的不要相信，这是诈骗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83366" y="40103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6-4-32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防诈骗公告文案</a:t>
            </a:r>
          </a:p>
        </p:txBody>
      </p:sp>
      <p:pic>
        <p:nvPicPr>
          <p:cNvPr id="17" name="图片 16" descr="/Users/xdz/Desktop/截屏2025-01-13 18.12.51.png截屏2025-01-13 18.12.51"/>
          <p:cNvPicPr/>
          <p:nvPr/>
        </p:nvPicPr>
        <p:blipFill>
          <a:blip r:embed="rId4"/>
          <a:srcRect l="176" r="176"/>
          <a:stretch>
            <a:fillRect/>
          </a:stretch>
        </p:blipFill>
        <p:spPr>
          <a:xfrm>
            <a:off x="7944889" y="1850101"/>
            <a:ext cx="2636520" cy="216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9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44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制作顾客评价页面，复制小标，选择“文件”菜单中的“打开”选项导入图片，使用快捷键【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“椭圆工具”，在画布上绘制一个椭圆，设置描边为红色。选择横排文字工具，输入文字“好评如潮”设置字体为“微软雅黑”，样式为“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85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点”，颜色为黑色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），设置不透明度为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50%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lvl="0" indent="306000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5008" y="5943598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6-4-33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顾客评价展示</a:t>
            </a:r>
          </a:p>
        </p:txBody>
      </p:sp>
      <p:pic>
        <p:nvPicPr>
          <p:cNvPr id="17" name="图片 16" descr="/Users/xdz/Desktop/截屏2025-01-13 18.13.15.png截屏2025-01-13 18.13.15"/>
          <p:cNvPicPr/>
          <p:nvPr/>
        </p:nvPicPr>
        <p:blipFill>
          <a:blip r:embed="rId4"/>
          <a:srcRect l="408" r="408"/>
          <a:stretch>
            <a:fillRect/>
          </a:stretch>
        </p:blipFill>
        <p:spPr>
          <a:xfrm>
            <a:off x="4658446" y="2946308"/>
            <a:ext cx="2625725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6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最后制作本店推荐页面，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“圆角矩形工具”，在画布上绘制一个无填充色的圆角矩形，设置描边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像素。选择“文件”菜单中的“打开”选项导入图片，使用快捷键【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】，调整大小和位置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000">
              <a:lnSpc>
                <a:spcPct val="150000"/>
              </a:lnSpc>
            </a:pP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，输入相应文字，设置字体为“微软雅黑”，样式为“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”点。将图层选中，使用快捷键【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】建组并复制，完成另外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部分制作。效果如图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lvl="0" indent="306000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8505" y="5559605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6-4-34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本店推荐商品</a:t>
            </a:r>
          </a:p>
        </p:txBody>
      </p:sp>
      <p:pic>
        <p:nvPicPr>
          <p:cNvPr id="17" name="图片 16" descr="/Users/xdz/Desktop/截屏2025-01-13 18.13.41.png截屏2025-01-13 18.13.41"/>
          <p:cNvPicPr/>
          <p:nvPr/>
        </p:nvPicPr>
        <p:blipFill>
          <a:blip r:embed="rId4"/>
          <a:srcRect l="794" r="794"/>
          <a:stretch>
            <a:fillRect/>
          </a:stretch>
        </p:blipFill>
        <p:spPr>
          <a:xfrm>
            <a:off x="3800013" y="3467066"/>
            <a:ext cx="4276090" cy="216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>
          <a:xfrm rot="16200000" flipH="1" flipV="1">
            <a:off x="4379306" y="189950"/>
            <a:ext cx="2288744" cy="11047355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884843"/>
              <a:gd name="connsiteY0-66" fmla="*/ 5188447 h 5188447"/>
              <a:gd name="connsiteX1-67" fmla="*/ 4861694 w 4884843"/>
              <a:gd name="connsiteY1-68" fmla="*/ 0 h 5188447"/>
              <a:gd name="connsiteX2-69" fmla="*/ 4884843 w 4884843"/>
              <a:gd name="connsiteY2-70" fmla="*/ 5164478 h 5188447"/>
              <a:gd name="connsiteX3-71" fmla="*/ 0 w 4884843"/>
              <a:gd name="connsiteY3-72" fmla="*/ 5188447 h 5188447"/>
              <a:gd name="connsiteX0-73" fmla="*/ 0 w 4861694"/>
              <a:gd name="connsiteY0-74" fmla="*/ 5188447 h 5188447"/>
              <a:gd name="connsiteX1-75" fmla="*/ 4861694 w 4861694"/>
              <a:gd name="connsiteY1-76" fmla="*/ 0 h 5188447"/>
              <a:gd name="connsiteX2-77" fmla="*/ 4849299 w 4861694"/>
              <a:gd name="connsiteY2-78" fmla="*/ 5182251 h 5188447"/>
              <a:gd name="connsiteX3-79" fmla="*/ 0 w 4861694"/>
              <a:gd name="connsiteY3-80" fmla="*/ 5188447 h 5188447"/>
              <a:gd name="connsiteX0-81" fmla="*/ 0 w 4875644"/>
              <a:gd name="connsiteY0-82" fmla="*/ 5188447 h 5199465"/>
              <a:gd name="connsiteX1-83" fmla="*/ 4861694 w 4875644"/>
              <a:gd name="connsiteY1-84" fmla="*/ 0 h 5199465"/>
              <a:gd name="connsiteX2-85" fmla="*/ 4875118 w 4875644"/>
              <a:gd name="connsiteY2-86" fmla="*/ 5199465 h 5199465"/>
              <a:gd name="connsiteX3-87" fmla="*/ 0 w 4875644"/>
              <a:gd name="connsiteY3-88" fmla="*/ 5188447 h 5199465"/>
              <a:gd name="connsiteX0-89" fmla="*/ 0 w 4875936"/>
              <a:gd name="connsiteY0-90" fmla="*/ 5214268 h 5225286"/>
              <a:gd name="connsiteX1-91" fmla="*/ 4870305 w 4875936"/>
              <a:gd name="connsiteY1-92" fmla="*/ 0 h 5225286"/>
              <a:gd name="connsiteX2-93" fmla="*/ 4875118 w 4875936"/>
              <a:gd name="connsiteY2-94" fmla="*/ 5225286 h 5225286"/>
              <a:gd name="connsiteX3-95" fmla="*/ 0 w 4875936"/>
              <a:gd name="connsiteY3-96" fmla="*/ 5214268 h 5225286"/>
              <a:gd name="connsiteX0-97" fmla="*/ 0 w 4870304"/>
              <a:gd name="connsiteY0-98" fmla="*/ 5214268 h 5216678"/>
              <a:gd name="connsiteX1-99" fmla="*/ 4870305 w 4870304"/>
              <a:gd name="connsiteY1-100" fmla="*/ 0 h 5216678"/>
              <a:gd name="connsiteX2-101" fmla="*/ 4866513 w 4870304"/>
              <a:gd name="connsiteY2-102" fmla="*/ 5216678 h 5216678"/>
              <a:gd name="connsiteX3-103" fmla="*/ 0 w 4870304"/>
              <a:gd name="connsiteY3-104" fmla="*/ 5214268 h 5216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70304" h="5216678">
                <a:moveTo>
                  <a:pt x="0" y="5214268"/>
                </a:moveTo>
                <a:lnTo>
                  <a:pt x="4870305" y="0"/>
                </a:lnTo>
                <a:cubicBezTo>
                  <a:pt x="4866173" y="1727417"/>
                  <a:pt x="4870645" y="3489261"/>
                  <a:pt x="4866513" y="5216678"/>
                </a:cubicBezTo>
                <a:lnTo>
                  <a:pt x="0" y="5214268"/>
                </a:lnTo>
                <a:close/>
              </a:path>
            </a:pathLst>
          </a:custGeom>
          <a:gradFill flip="none" rotWithShape="1">
            <a:gsLst>
              <a:gs pos="91000">
                <a:schemeClr val="accent2"/>
              </a:gs>
              <a:gs pos="17000">
                <a:schemeClr val="accent1"/>
              </a:gs>
            </a:gsLst>
            <a:lin ang="4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rot="10800000">
            <a:off x="9532307" y="0"/>
            <a:ext cx="2659693" cy="884876"/>
          </a:xfrm>
          <a:prstGeom prst="rt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" name="PA-平行四边形 17"/>
          <p:cNvSpPr/>
          <p:nvPr>
            <p:custDataLst>
              <p:tags r:id="rId1"/>
            </p:custDataLst>
          </p:nvPr>
        </p:nvSpPr>
        <p:spPr>
          <a:xfrm>
            <a:off x="1123003" y="0"/>
            <a:ext cx="3328029" cy="265471"/>
          </a:xfrm>
          <a:prstGeom prst="parallelogram">
            <a:avLst>
              <a:gd name="adj" fmla="val 61800"/>
            </a:avLst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5" name="PA-文本框 6"/>
          <p:cNvSpPr txBox="1"/>
          <p:nvPr>
            <p:custDataLst>
              <p:tags r:id="rId2"/>
            </p:custDataLst>
          </p:nvPr>
        </p:nvSpPr>
        <p:spPr>
          <a:xfrm>
            <a:off x="916525" y="625642"/>
            <a:ext cx="5784157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bg1"/>
                </a:solidFill>
                <a:effectLst>
                  <a:outerShdw blurRad="431800" sx="102000" sy="102000" algn="ctr" rotWithShape="0">
                    <a:srgbClr val="F3757D"/>
                  </a:outerShdw>
                </a:effectLst>
                <a:latin typeface="Source Han Sans CN Heavy" panose="020B0500000000000000" pitchFamily="34" charset="-128"/>
                <a:ea typeface="Source Han Sans CN Heavy" panose="020B0500000000000000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CONTENT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9" name="PA-矩形 12"/>
          <p:cNvSpPr/>
          <p:nvPr>
            <p:custDataLst>
              <p:tags r:id="rId3"/>
            </p:custDataLst>
          </p:nvPr>
        </p:nvSpPr>
        <p:spPr>
          <a:xfrm>
            <a:off x="7401885" y="3329786"/>
            <a:ext cx="3282157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48029" y="3189568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0005018322729647_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940" y="2296795"/>
            <a:ext cx="4512945" cy="3005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2.08333E-7 0.0002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9" grpId="0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6" y="1272639"/>
            <a:ext cx="418961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酸梅汤详情页的最终效果如图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6-4-35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示。</a:t>
            </a:r>
          </a:p>
          <a:p>
            <a:pPr indent="3060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0229" y="5854179"/>
            <a:ext cx="32367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6-4-35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酸梅汤详情页最终效果图大图</a:t>
            </a:r>
          </a:p>
        </p:txBody>
      </p:sp>
      <p:pic>
        <p:nvPicPr>
          <p:cNvPr id="4100" name="图片 825" descr="酸梅汤详情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61"/>
          <a:stretch>
            <a:fillRect/>
          </a:stretch>
        </p:blipFill>
        <p:spPr bwMode="auto">
          <a:xfrm>
            <a:off x="6204535" y="1022465"/>
            <a:ext cx="116205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826" descr="酸梅汤详情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9" b="49979"/>
          <a:stretch>
            <a:fillRect/>
          </a:stretch>
        </p:blipFill>
        <p:spPr bwMode="auto">
          <a:xfrm>
            <a:off x="7352298" y="1022465"/>
            <a:ext cx="123825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图片 827" descr="酸梅汤详情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21" b="25296"/>
          <a:stretch>
            <a:fillRect/>
          </a:stretch>
        </p:blipFill>
        <p:spPr bwMode="auto">
          <a:xfrm>
            <a:off x="8579470" y="1005129"/>
            <a:ext cx="1209675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图片 828" descr="酸梅汤详情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04" b="-38"/>
          <a:stretch>
            <a:fillRect/>
          </a:stretch>
        </p:blipFill>
        <p:spPr bwMode="auto">
          <a:xfrm>
            <a:off x="9789145" y="1022465"/>
            <a:ext cx="11811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920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9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2" grpId="0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44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）新建大小为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790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像素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*7500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像素、分辨率为“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72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像素”、颜色模式为“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RGB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颜色”、名为“酸梅汤详情页”的文件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）为详情页填充背景色，设置前景色为浅黄色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Alt+Delete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】进行填充，如图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 descr="屏幕截图 2024-11-18 212926"/>
          <p:cNvPicPr/>
          <p:nvPr/>
        </p:nvPicPr>
        <p:blipFill>
          <a:blip r:embed="rId4"/>
          <a:stretch>
            <a:fillRect/>
          </a:stretch>
        </p:blipFill>
        <p:spPr>
          <a:xfrm>
            <a:off x="3976428" y="2821564"/>
            <a:ext cx="3890010" cy="287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1186" y="5792624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4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6-4-1 </a:t>
            </a:r>
            <a:r>
              <a:rPr lang="zh-CN" altLang="zh-CN" sz="1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添加背景色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）制作商品广告区页面。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“矩形工具”，绘制一个矩形作为该区域的背景，并填充红色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），再选择矩形工具，绘制一个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233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141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52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）的长矩形。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 ，输入“酸梅汤”，设置字体为“微软雅黑”，样式为“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点”，颜色为红色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6-4-2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所示。随后选中图形，右键点击“自由变化”进行“变形”。效果如图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9101" y="5635821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6-4-2 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添加文字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" name="图片 18" descr="屏幕截图 2024-12-15 234759"/>
          <p:cNvPicPr/>
          <p:nvPr/>
        </p:nvPicPr>
        <p:blipFill>
          <a:blip r:embed="rId4"/>
          <a:stretch>
            <a:fillRect/>
          </a:stretch>
        </p:blipFill>
        <p:spPr>
          <a:xfrm>
            <a:off x="4224828" y="3143900"/>
            <a:ext cx="1780540" cy="2440305"/>
          </a:xfrm>
          <a:prstGeom prst="rect">
            <a:avLst/>
          </a:prstGeom>
        </p:spPr>
      </p:pic>
      <p:pic>
        <p:nvPicPr>
          <p:cNvPr id="20" name="图片 19" descr="屏幕截图 2024-12-16 000246"/>
          <p:cNvPicPr/>
          <p:nvPr/>
        </p:nvPicPr>
        <p:blipFill>
          <a:blip r:embed="rId5"/>
          <a:stretch>
            <a:fillRect/>
          </a:stretch>
        </p:blipFill>
        <p:spPr>
          <a:xfrm>
            <a:off x="6189200" y="3117547"/>
            <a:ext cx="2058035" cy="249301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6676794" y="5635821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6-4-3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变形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10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62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“渐变工具”，利用“透明渐变”从上下拉填充红色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），为页面增加装饰效果。绘制网格，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“直线工具”，绘制一条白色的直线，再绘制一条竖线来绘制网格，选中绘制好的网格，使用快捷键【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7703" y="5517067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7-4-4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绘制网格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屏幕截图 2024-12-16 081437"/>
          <p:cNvPicPr/>
          <p:nvPr/>
        </p:nvPicPr>
        <p:blipFill>
          <a:blip r:embed="rId4"/>
          <a:stretch>
            <a:fillRect/>
          </a:stretch>
        </p:blipFill>
        <p:spPr>
          <a:xfrm>
            <a:off x="4932507" y="2689081"/>
            <a:ext cx="2094230" cy="262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044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6000">
              <a:lnSpc>
                <a:spcPct val="150000"/>
              </a:lnSpc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】自由变换工具，右键选择“透视”绘制出网格透视效果，随后在图层面板中将不透明度调整为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40%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Ctrl+J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】复制图层，按【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】操作后在属性栏输入旋转“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”度，移动到顶端后回车退出自由变换状态，使用【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Ctrl+shift+Alt+T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】重复上一步操作组合快捷键，重复两次制作出网格的效果背景。效果如图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473" y="522347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6-4-5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组合</a:t>
            </a:r>
            <a:endParaRPr lang="zh-CN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descr="屏幕截图 2024-12-16 084223"/>
          <p:cNvPicPr/>
          <p:nvPr/>
        </p:nvPicPr>
        <p:blipFill>
          <a:blip r:embed="rId4"/>
          <a:stretch>
            <a:fillRect/>
          </a:stretch>
        </p:blipFill>
        <p:spPr>
          <a:xfrm>
            <a:off x="5094547" y="3122497"/>
            <a:ext cx="1400810" cy="204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2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245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直线工具”，填充设置为白色，画一条短直线。接着选择横排文字工具 ，输入相应的文字“年货节促销”，设置字体为“微软雅黑”，样式为“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点”。然后再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“横排文字工具”，输入相应的文字“传统经典古方熬制”，设置字体为“微软雅黑”，样式为“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Bold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”，字号为“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点”，颜色为红色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163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）。单击“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”图层样式为其添加【描边】效果。描边设置为白色。随后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“横排文字工具”，输入文字“传统经典古方熬制”设置颜色为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RGB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236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124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6-4-6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10952" y="539361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6-4-6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添加文字</a:t>
            </a:r>
          </a:p>
        </p:txBody>
      </p:sp>
      <p:pic>
        <p:nvPicPr>
          <p:cNvPr id="19" name="图片 18" descr="屏幕截图 2024-12-16 091144"/>
          <p:cNvPicPr/>
          <p:nvPr/>
        </p:nvPicPr>
        <p:blipFill>
          <a:blip r:embed="rId4"/>
          <a:stretch>
            <a:fillRect/>
          </a:stretch>
        </p:blipFill>
        <p:spPr>
          <a:xfrm>
            <a:off x="4493634" y="3732223"/>
            <a:ext cx="2855595" cy="152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6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163098" y="285750"/>
            <a:ext cx="351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酸梅汤详情页设计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215" y="1272639"/>
            <a:ext cx="11012285" cy="121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）新建图层用画笔绘制几个点线，并单击“图层”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|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“创建剪切蒙版”命令，随后使用快捷键【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Ctrl+G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】建组并复制，制作另两个。效果如图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6-4-7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6125" y="4643167"/>
            <a:ext cx="1673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6-4-7 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光晕效果</a:t>
            </a:r>
          </a:p>
        </p:txBody>
      </p:sp>
      <p:pic>
        <p:nvPicPr>
          <p:cNvPr id="16" name="图片 15" descr="屏幕截图 2024-12-16 091351"/>
          <p:cNvPicPr/>
          <p:nvPr/>
        </p:nvPicPr>
        <p:blipFill>
          <a:blip r:embed="rId4"/>
          <a:stretch>
            <a:fillRect/>
          </a:stretch>
        </p:blipFill>
        <p:spPr>
          <a:xfrm>
            <a:off x="3350188" y="2843981"/>
            <a:ext cx="3002915" cy="1618615"/>
          </a:xfrm>
          <a:prstGeom prst="rect">
            <a:avLst/>
          </a:prstGeom>
        </p:spPr>
      </p:pic>
      <p:pic>
        <p:nvPicPr>
          <p:cNvPr id="17" name="图片 16" descr="/Users/xdz/Desktop/截屏2025-01-15 15.42.02.png截屏2025-01-15 15.42.02"/>
          <p:cNvPicPr/>
          <p:nvPr/>
        </p:nvPicPr>
        <p:blipFill>
          <a:blip r:embed="rId5"/>
          <a:srcRect l="2567" r="2567"/>
          <a:stretch>
            <a:fillRect/>
          </a:stretch>
        </p:blipFill>
        <p:spPr>
          <a:xfrm>
            <a:off x="6353103" y="2836995"/>
            <a:ext cx="1965325" cy="163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3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商务工作汇报PPT模板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3404</TotalTime>
  <Words>3219</Words>
  <Application>Microsoft Office PowerPoint</Application>
  <PresentationFormat>宽屏</PresentationFormat>
  <Paragraphs>147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iekie jianheiti</vt:lpstr>
      <vt:lpstr>zihun59hao-chuangcuhei</vt:lpstr>
      <vt:lpstr>等线</vt:lpstr>
      <vt:lpstr>宋体</vt:lpstr>
      <vt:lpstr>微软雅黑</vt:lpstr>
      <vt:lpstr>印品黑体</vt:lpstr>
      <vt:lpstr>Arial</vt:lpstr>
      <vt:lpstr>Calibri</vt:lpstr>
      <vt:lpstr>Times New Roman</vt:lpstr>
      <vt:lpstr>Office 主题​​</vt:lpstr>
      <vt:lpstr>1_Office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tf</cp:lastModifiedBy>
  <cp:revision>535</cp:revision>
  <dcterms:created xsi:type="dcterms:W3CDTF">2019-04-09T06:58:00Z</dcterms:created>
  <dcterms:modified xsi:type="dcterms:W3CDTF">2025-02-23T11:56:45Z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